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86" r:id="rId4"/>
    <p:sldId id="289" r:id="rId5"/>
    <p:sldId id="288" r:id="rId6"/>
    <p:sldId id="287" r:id="rId7"/>
    <p:sldId id="290" r:id="rId8"/>
    <p:sldId id="291" r:id="rId9"/>
    <p:sldId id="292" r:id="rId10"/>
    <p:sldId id="271" r:id="rId11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4"/>
      <p:bold r:id="rId15"/>
    </p:embeddedFont>
    <p:embeddedFont>
      <p:font typeface="David" panose="020E0502060401010101" pitchFamily="34" charset="-79"/>
      <p:regular r:id="rId16"/>
      <p:bold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he-IL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00"/>
    <a:srgbClr val="990000"/>
    <a:srgbClr val="4A42E8"/>
    <a:srgbClr val="663300"/>
    <a:srgbClr val="FF9933"/>
    <a:srgbClr val="FF00FF"/>
    <a:srgbClr val="33CCFF"/>
    <a:srgbClr val="FF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8" autoAdjust="0"/>
    <p:restoredTop sz="94595" autoAdjust="0"/>
  </p:normalViewPr>
  <p:slideViewPr>
    <p:cSldViewPr snapToGrid="0">
      <p:cViewPr>
        <p:scale>
          <a:sx n="125" d="100"/>
          <a:sy n="125" d="100"/>
        </p:scale>
        <p:origin x="-56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pitchFamily="34" charset="0"/>
              </a:defRPr>
            </a:lvl1pPr>
          </a:lstStyle>
          <a:p>
            <a:fld id="{62F8ECCF-8671-4F5E-ACC2-02BCB6930C44}" type="datetimeFigureOut">
              <a:rPr lang="he-IL"/>
              <a:pPr/>
              <a:t>ט"ז/כסלו/תשע"ה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pitchFamily="34" charset="0"/>
              </a:defRPr>
            </a:lvl1pPr>
          </a:lstStyle>
          <a:p>
            <a:fld id="{1EF7B9F6-5A7F-4399-A57D-EF1566E29C4D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1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pitchFamily="34" charset="0"/>
              </a:defRPr>
            </a:lvl1pPr>
          </a:lstStyle>
          <a:p>
            <a:fld id="{AC8E09BA-6ADF-4BC2-9B8E-145C1E9896D8}" type="datetimeFigureOut">
              <a:rPr lang="he-IL"/>
              <a:pPr/>
              <a:t>ט"ז/כסלו/תשע"ה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Calibri" pitchFamily="34" charset="0"/>
              </a:defRPr>
            </a:lvl1pPr>
          </a:lstStyle>
          <a:p>
            <a:fld id="{DE73D920-6D20-4E45-AFB5-9C7C6198631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0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954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26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2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1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9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1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8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4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D920-6D20-4E45-AFB5-9C7C61986318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1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9F09-59E5-49C0-ABBF-9855BD60DE86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6545-737D-401E-B5DE-375E85C122C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4B42-0291-4982-AB71-57253240087F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A75F-1453-4636-9FED-37D67D1F2FF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EDB0-C17F-421B-AA41-EF8489175EF4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D2B5-EC2E-4609-A407-E91A29CDA2C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F83A-D4CF-44EF-8395-C8010D3D133F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3489F-C5EB-4AA3-98FB-52E422DC5D0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EF23-1891-4AAC-A0B4-6301D785236A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6B153-8ACB-46A2-AF41-42743B3D235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4898-8446-423A-90AF-1B96099E1515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431F-F6B6-4BCE-9556-B0A10885563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F073-8511-4C0B-8669-F937AA8150DF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4BBC-A8BF-4498-ABD2-BCC0651D7C5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A3A7-D8BF-4F1C-968C-0B2060C97EE8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F622-8EEF-4B5A-8526-E2A62528BA0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89E9-FCC9-40DF-8374-D682A70BEB36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5653-CE17-43A3-9B4A-F1C6AE23682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791C-BF4D-42C5-8721-6E3467077FE3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50DB7-1EA8-4452-A0B6-7D4F2C0454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1311-3E08-49B8-9C59-EF9488780C1F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EE04-E7F5-4B3E-97EA-5B23C2D65C8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45042-7A32-4086-BB34-160F14F53F9D}" type="datetime8">
              <a:rPr lang="he-IL" smtClean="0"/>
              <a:t>08 דצמבר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he-IL" smtClean="0"/>
              <a:t>עו"ד אבי אורדו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A41872-6B12-4EF4-9BE8-48A3BB5F354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לבן 4"/>
          <p:cNvSpPr>
            <a:spLocks noChangeArrowheads="1"/>
          </p:cNvSpPr>
          <p:nvPr/>
        </p:nvSpPr>
        <p:spPr bwMode="auto">
          <a:xfrm>
            <a:off x="2703939" y="3327805"/>
            <a:ext cx="36194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2800" dirty="0" err="1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Avi</a:t>
            </a:r>
            <a:r>
              <a:rPr lang="en-US" sz="2800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Ordo</a:t>
            </a:r>
            <a:r>
              <a:rPr lang="en-US" sz="2800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Adv.</a:t>
            </a:r>
            <a:endParaRPr lang="en-US" sz="2800" dirty="0">
              <a:solidFill>
                <a:srgbClr val="DDDD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2000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Partner, The IP Practice Group</a:t>
            </a:r>
            <a:endParaRPr lang="he-IL" sz="2000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350" y="1210615"/>
            <a:ext cx="8441267" cy="1200329"/>
          </a:xfrm>
          <a:prstGeom prst="rect">
            <a:avLst/>
          </a:prstGeom>
          <a:effectLst>
            <a:outerShdw blurRad="50800" dist="38100" algn="l" rotWithShape="0">
              <a:schemeClr val="bg1">
                <a:alpha val="61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Enforceability of Mediation Agreements –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the same in Trademark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Disputes?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David" panose="020E0502060401010101" pitchFamily="34" charset="-79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  <a14:imgEffect>
                      <a14:brightnessContrast bright="13000" contrast="4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5495" y="4075577"/>
            <a:ext cx="3482905" cy="932921"/>
          </a:xfrm>
          <a:prstGeom prst="rect">
            <a:avLst/>
          </a:prstGeom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65250" y="6337830"/>
            <a:ext cx="6189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2014 © S. Horowitz &amp; Co.</a:t>
            </a:r>
            <a:endParaRPr lang="en-US" sz="1200" b="0" dirty="0">
              <a:solidFill>
                <a:srgbClr val="66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9614" y="6645096"/>
            <a:ext cx="1285929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b="0" smtClean="0"/>
              <a:t>L/60079/190/3626313/1</a:t>
            </a:r>
            <a:endParaRPr lang="he-IL" sz="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365250" y="6337830"/>
            <a:ext cx="6189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2014 © S. Horowitz &amp; Co.</a:t>
            </a:r>
            <a:endParaRPr lang="en-US" sz="1200" b="0" dirty="0">
              <a:solidFill>
                <a:srgbClr val="66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rgbClr val="663300"/>
                </a:solidFill>
              </a:rPr>
              <a:t>10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1951" y="810292"/>
            <a:ext cx="5516254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+mj-cs"/>
              </a:rPr>
              <a:t>Questions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e-IL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+mj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86559" y="2465247"/>
            <a:ext cx="7116372" cy="3068783"/>
            <a:chOff x="901893" y="2268800"/>
            <a:chExt cx="7116372" cy="2729099"/>
          </a:xfrm>
        </p:grpSpPr>
        <p:sp>
          <p:nvSpPr>
            <p:cNvPr id="9" name="TextBox 8"/>
            <p:cNvSpPr txBox="1"/>
            <p:nvPr/>
          </p:nvSpPr>
          <p:spPr>
            <a:xfrm>
              <a:off x="901893" y="2268800"/>
              <a:ext cx="7116372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5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Thank you for listening</a:t>
              </a:r>
              <a:endParaRPr lang="he-IL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0385" y="3601985"/>
              <a:ext cx="2919389" cy="139591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Avi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Ordo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Adv.</a:t>
              </a:r>
              <a:b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S. Horowitz &amp; Co.</a:t>
              </a:r>
            </a:p>
            <a:p>
              <a:pPr algn="ctr"/>
              <a:r>
                <a: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+972-3-5670876</a:t>
              </a:r>
            </a:p>
            <a:p>
              <a:pPr algn="ctr"/>
              <a:r>
                <a:rPr lang="en-US" sz="2400" b="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avio@s-horowitz.com</a:t>
              </a:r>
              <a:endParaRPr lang="he-IL" sz="2400" b="0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2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8008" y="1404036"/>
            <a:ext cx="6412909" cy="927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 rtl="0">
              <a:lnSpc>
                <a:spcPct val="20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Generally speaking</a:t>
            </a:r>
            <a:r>
              <a:rPr lang="he-IL" sz="32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 - </a:t>
            </a:r>
            <a:r>
              <a:rPr lang="en-US" sz="32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Similar </a:t>
            </a:r>
            <a:r>
              <a:rPr lang="en-US" sz="32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issues.</a:t>
            </a:r>
            <a:endParaRPr lang="en-US" sz="2400" dirty="0">
              <a:effectLst/>
              <a:latin typeface="Times New Roman" panose="02020603050405020304" pitchFamily="18" charset="0"/>
              <a:ea typeface="David" panose="020E0502060401010101" pitchFamily="34" charset="-79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08719" y="3071970"/>
            <a:ext cx="6831486" cy="927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 rtl="0">
              <a:lnSpc>
                <a:spcPct val="20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However, again there is "Yes, but …".</a:t>
            </a:r>
            <a:endParaRPr lang="en-US" sz="2400" dirty="0">
              <a:effectLst/>
              <a:latin typeface="Times New Roman" panose="02020603050405020304" pitchFamily="18" charset="0"/>
              <a:ea typeface="David" panose="020E0502060401010101" pitchFamily="34" charset="-79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238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3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19415" y="651132"/>
            <a:ext cx="2685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Apple Corps</a:t>
            </a:r>
            <a:endParaRPr lang="he-I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610" y="374134"/>
            <a:ext cx="34483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Apple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Computer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(Apple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Inc.) </a:t>
            </a:r>
            <a:endParaRPr lang="he-IL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91" y="1448831"/>
            <a:ext cx="381000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448" y="3963033"/>
            <a:ext cx="2485418" cy="2490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012" y="2029856"/>
            <a:ext cx="26955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73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4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399" y="172439"/>
            <a:ext cx="849630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1978 – 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	First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lawsuit. 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1981 – 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en-US" sz="1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First </a:t>
            </a:r>
            <a:r>
              <a:rPr lang="en-US" sz="1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Settlemen</a:t>
            </a:r>
            <a:r>
              <a:rPr lang="en-US" sz="1900" u="sng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t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. Apple Computer agreed not to enter the music business, and Apple Corps agreed not to enter the computer business.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1986 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–	Apple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Computer added audio-recording capabilities to its computers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.	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Second lawsuit.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1991 – 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en-US" sz="1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Second </a:t>
            </a:r>
            <a:r>
              <a:rPr lang="en-US" sz="1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settlement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			Apple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Corps held the right to use Apple on any "creative works whose principal content is music". 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			Apple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Computer held the right to use Apple on "goods or services ... used to reproduce, run, play or otherwise deliver such content", but not on content distributed on physical media. </a:t>
            </a: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2003 –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 	Apple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Inc. launches iTunes. Third lawsuit.  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2006 –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	Third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lawsuit is rejected</a:t>
            </a:r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14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marL="809625" indent="-809625" algn="just" rtl="0"/>
            <a:r>
              <a:rPr lang="en-US" dirty="0" smtClean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2007 – 	Apple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Inc. and Apple Corps announced a </a:t>
            </a:r>
            <a:r>
              <a:rPr lang="en-US" sz="1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third settlement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of their trademark dispute: Apple Inc. will own all of the trademarks related to “Apple” and will license certain of those trademarks back to Apple Corps for their continued use.</a:t>
            </a:r>
            <a:r>
              <a:rPr lang="en-US" dirty="0">
                <a:latin typeface="David" panose="020E0502060401010101" pitchFamily="34" charset="-79"/>
                <a:ea typeface="David" panose="020E0502060401010101" pitchFamily="34" charset="-79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85323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5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1453" y="1447920"/>
            <a:ext cx="55660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 rtl="0">
              <a:lnSpc>
                <a:spcPct val="20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Unique </a:t>
            </a:r>
            <a:r>
              <a:rPr lang="en-US" sz="24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feature of settlement agreements </a:t>
            </a:r>
            <a: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respect to trademark conflicts: </a:t>
            </a:r>
            <a:endParaRPr lang="en-US" sz="2400" dirty="0">
              <a:effectLst/>
              <a:latin typeface="Times New Roman" panose="02020603050405020304" pitchFamily="18" charset="0"/>
              <a:ea typeface="David" panose="020E0502060401010101" pitchFamily="34" charset="-79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251" y="3567270"/>
            <a:ext cx="87704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rtl="0">
              <a:lnSpc>
                <a:spcPct val="20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The factual situation at the time of entering </a:t>
            </a:r>
            <a: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ea typeface="David" panose="020E0502060401010101" pitchFamily="34" charset="-79"/>
                <a:cs typeface="Times New Roman" panose="02020603050405020304" pitchFamily="18" charset="0"/>
              </a:rPr>
              <a:t>settlement agreement is likely to be changed in the future. </a:t>
            </a:r>
            <a:endParaRPr lang="en-US" sz="2400" dirty="0">
              <a:effectLst/>
              <a:latin typeface="Times New Roman" panose="02020603050405020304" pitchFamily="18" charset="0"/>
              <a:ea typeface="David" panose="020E0502060401010101" pitchFamily="34" charset="-79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422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6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724889"/>
            <a:ext cx="816186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change may be a result of different causes, including one or the following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 algn="just" rtl="0">
              <a:lnSpc>
                <a:spcPct val="15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Entering a  new market;</a:t>
            </a:r>
          </a:p>
          <a:p>
            <a:pPr marL="809625" indent="-809625" algn="just" rtl="0">
              <a:lnSpc>
                <a:spcPct val="15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	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Advancement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technology;</a:t>
            </a:r>
          </a:p>
          <a:p>
            <a:pPr marL="809625" indent="-809625" algn="just" rtl="0">
              <a:lnSpc>
                <a:spcPct val="15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Third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parties enter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 algn="just" rtl="0">
              <a:lnSpc>
                <a:spcPct val="15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Abandonment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non-use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809625"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5061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7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972539"/>
            <a:ext cx="81618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200000"/>
              </a:lnSpc>
              <a:spcAft>
                <a:spcPts val="1200"/>
              </a:spcAft>
            </a:pP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A comprehensive settlement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agreement with respect to trademark dispute should therefore take into consideration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the possibility of future changes</a:t>
            </a:r>
            <a:r>
              <a:rPr lang="en-US" sz="2800" dirty="0">
                <a:latin typeface="Times New Roman" panose="02020603050405020304" pitchFamily="18" charset="0"/>
                <a:ea typeface="David" panose="020E0502060401010101" pitchFamily="34" charset="-79"/>
                <a:cs typeface="David" panose="020E0502060401010101" pitchFamily="34" charset="-79"/>
              </a:rPr>
              <a:t>, and how the settlement should be enforced, if at all, in view of such possible changes. </a:t>
            </a:r>
            <a:endParaRPr lang="en-US" sz="2000" dirty="0">
              <a:latin typeface="Times New Roman" panose="02020603050405020304" pitchFamily="18" charset="0"/>
              <a:ea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>
              <a:spcAft>
                <a:spcPts val="1200"/>
              </a:spcAft>
              <a:tabLst>
                <a:tab pos="457200" algn="l"/>
                <a:tab pos="457200" algn="l"/>
              </a:tabLst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54569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8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581659"/>
            <a:ext cx="8792633" cy="580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Restitution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returning to the situation before the settlement agreement was concluded. Is it possible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Opposition and cancellation proceedings cannot be reopened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Initiation of new proceedings is required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Applicant may be in a less comfortable situation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of burden of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proof. 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trademark may gain additional secondary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0"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years limitation included in section 39 to the Trademarks Ordinance. </a:t>
            </a:r>
          </a:p>
          <a:p>
            <a:pPr algn="just" rtl="0">
              <a:spcAft>
                <a:spcPts val="0"/>
              </a:spcAft>
              <a:tabLst>
                <a:tab pos="457200" algn="l"/>
                <a:tab pos="457200" algn="l"/>
              </a:tabLst>
            </a:pP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3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3489F-C5EB-4AA3-98FB-52E422DC5D04}" type="slidenum">
              <a:rPr lang="he-IL" smtClean="0">
                <a:solidFill>
                  <a:srgbClr val="663300"/>
                </a:solidFill>
              </a:rPr>
              <a:pPr>
                <a:defRPr/>
              </a:pPr>
              <a:t>9</a:t>
            </a:fld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950200" y="6362700"/>
            <a:ext cx="1109133" cy="365125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Adv. </a:t>
            </a:r>
            <a:r>
              <a:rPr lang="en-US" dirty="0" err="1" smtClean="0">
                <a:solidFill>
                  <a:srgbClr val="663300"/>
                </a:solidFill>
              </a:rPr>
              <a:t>Avi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Ordo</a:t>
            </a:r>
            <a:endParaRPr lang="he-IL" dirty="0">
              <a:solidFill>
                <a:srgbClr val="66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000" y="1544039"/>
            <a:ext cx="816186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enforceability of settlement agreement relating to trademark conflict may raise additional issues in view of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indent="-533400"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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changes in the circumstances following the entering of the settlement agreement;</a:t>
            </a:r>
          </a:p>
          <a:p>
            <a:pPr marL="533400" lvl="0" indent="-533400" algn="l" rtl="0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0" indent="-533400"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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Restitution.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1200"/>
              </a:spcAft>
              <a:tabLst>
                <a:tab pos="457200" algn="l"/>
                <a:tab pos="457200" algn="l"/>
              </a:tabLst>
            </a:pP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3523502" y="609498"/>
            <a:ext cx="2566729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he-IL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705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D06FABA117F0B468D75DF16D7F922DF" ma:contentTypeVersion="1" ma:contentTypeDescription="צור מסמך חדש." ma:contentTypeScope="" ma:versionID="dca27ac9ac3ba079bfded6ba978638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7d9a4f930959049207f15a5cd62002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DD4294-0A19-414A-8A0B-81338EB51009}"/>
</file>

<file path=customXml/itemProps2.xml><?xml version="1.0" encoding="utf-8"?>
<ds:datastoreItem xmlns:ds="http://schemas.openxmlformats.org/officeDocument/2006/customXml" ds:itemID="{B211409B-28FF-4EBC-885F-58E7069A251B}"/>
</file>

<file path=customXml/itemProps3.xml><?xml version="1.0" encoding="utf-8"?>
<ds:datastoreItem xmlns:ds="http://schemas.openxmlformats.org/officeDocument/2006/customXml" ds:itemID="{AD445C16-D2A6-4FD9-A341-346400FE06BD}"/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301</Words>
  <Application>Microsoft Office PowerPoint</Application>
  <PresentationFormat>‫הצגה על המסך (4:3)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7" baseType="lpstr">
      <vt:lpstr>Arial</vt:lpstr>
      <vt:lpstr>Tahoma</vt:lpstr>
      <vt:lpstr>Wingdings</vt:lpstr>
      <vt:lpstr>David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 Ordo - Enforceability of Mediation Agreements - Is it the same in Trademark Disputes (2)</dc:title>
  <dc:creator>Ran Kamil</dc:creator>
  <cp:lastModifiedBy>Ran Kamil</cp:lastModifiedBy>
  <cp:revision>139</cp:revision>
  <dcterms:created xsi:type="dcterms:W3CDTF">2014-02-11T18:16:54Z</dcterms:created>
  <dcterms:modified xsi:type="dcterms:W3CDTF">2014-12-08T12:40:26Z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0x0101004D06FABA117F0B468D75DF16D7F922DF</vt:lpwstr>
  </property>
</Properties>
</file>